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61" r:id="rId3"/>
    <p:sldId id="262" r:id="rId4"/>
    <p:sldId id="282" r:id="rId5"/>
    <p:sldId id="263" r:id="rId6"/>
    <p:sldId id="281" r:id="rId7"/>
    <p:sldId id="264" r:id="rId8"/>
    <p:sldId id="284" r:id="rId9"/>
    <p:sldId id="267" r:id="rId10"/>
    <p:sldId id="268" r:id="rId11"/>
    <p:sldId id="269" r:id="rId12"/>
    <p:sldId id="266" r:id="rId13"/>
    <p:sldId id="265" r:id="rId14"/>
    <p:sldId id="270" r:id="rId15"/>
    <p:sldId id="271" r:id="rId16"/>
    <p:sldId id="285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3" r:id="rId26"/>
    <p:sldId id="280" r:id="rId2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79" autoAdjust="0"/>
  </p:normalViewPr>
  <p:slideViewPr>
    <p:cSldViewPr>
      <p:cViewPr varScale="1">
        <p:scale>
          <a:sx n="58" d="100"/>
          <a:sy n="58" d="100"/>
        </p:scale>
        <p:origin x="-125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A09BCE-20DD-42EA-B3A3-9394AC9EF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29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2F28858-89D9-4DCD-BECD-5904B787A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02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4876A-46CC-4FE3-A1D1-88BDC8DC9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99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6B5FFB7F-8FB1-4A2D-9B92-A946760187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410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6DE6A66D-D868-4577-9635-B22B848CBE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88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778C5180-40EE-4647-BB84-DE2DEA386F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65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3D0459B7-D1C6-4799-843A-F9590AE8AD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435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583C0BC5-0BFC-4AA0-85E2-F3C7B1E3DF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00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E8444420-669D-47F2-B694-2EF4671E38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51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B5C46BDC-475B-43D7-AB93-E0F86CBE3A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998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F73BACF7-1284-4E7E-94BE-BA91DC878E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56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771FD272-01A5-4081-A161-AA020596A3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9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0B80A9D9-A698-4487-9D9B-C3BA3EF401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24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Lecture 12 </a:t>
            </a:r>
            <a:r>
              <a:rPr lang="en-US" dirty="0"/>
              <a:t>- </a:t>
            </a:r>
            <a:fld id="{A36D6ABE-FCB7-469B-AEAE-FEEBF59F37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Lecture 12</a:t>
            </a:r>
            <a:br>
              <a:rPr lang="en-US" dirty="0" smtClean="0"/>
            </a:br>
            <a:r>
              <a:rPr lang="en-US" dirty="0" smtClean="0"/>
              <a:t>Maintenance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– 3350   Software Engineering II</a:t>
            </a:r>
          </a:p>
          <a:p>
            <a:pPr eaLnBrk="1" hangingPunct="1"/>
            <a:r>
              <a:rPr lang="en-US" smtClean="0"/>
              <a:t>Fall </a:t>
            </a:r>
            <a:r>
              <a:rPr lang="en-US" smtClean="0"/>
              <a:t>2014</a:t>
            </a:r>
            <a:endParaRPr lang="en-US" dirty="0" smtClean="0"/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AB3961B9-3BAD-46EE-89DA-AC750E77A9EC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Scenario (cont)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What “resources” does the MP have?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defect report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Often incomplete or inaccurate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Test suite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Probably no existing tests to pinpoint the problem</a:t>
            </a:r>
          </a:p>
          <a:p>
            <a:pPr lvl="3" eaLnBrk="1" hangingPunct="1">
              <a:lnSpc>
                <a:spcPct val="90000"/>
              </a:lnSpc>
            </a:pPr>
            <a:r>
              <a:rPr lang="en-US" smtClean="0"/>
              <a:t>Will have to write some tests to reproduce the defect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Documentation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Out of date, incomplete, inaccurate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source code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Structurally “mutilated”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161DDB2E-FA44-4D7E-8E48-5B87A55F00AE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Scenario (cont)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find the fault </a:t>
            </a:r>
          </a:p>
          <a:p>
            <a:pPr lvl="1" eaLnBrk="1" hangingPunct="1"/>
            <a:r>
              <a:rPr lang="en-US" smtClean="0"/>
              <a:t>The MP must be a superb diagnostician</a:t>
            </a:r>
          </a:p>
          <a:p>
            <a:pPr lvl="2" eaLnBrk="1" hangingPunct="1"/>
            <a:r>
              <a:rPr lang="en-US" smtClean="0"/>
              <a:t>Fault could be anywhere</a:t>
            </a:r>
          </a:p>
          <a:p>
            <a:pPr lvl="3" eaLnBrk="1" hangingPunct="1"/>
            <a:r>
              <a:rPr lang="en-US" smtClean="0"/>
              <a:t>Requirements  -&gt; implementation</a:t>
            </a:r>
          </a:p>
          <a:p>
            <a:pPr lvl="1" eaLnBrk="1" hangingPunct="1"/>
            <a:r>
              <a:rPr lang="en-US" smtClean="0"/>
              <a:t>How likely, given the talent pool?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AF9FF41F-5A74-4AE2-A4A3-6B76432D5D51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Scenario (cont)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4495800"/>
          </a:xfrm>
        </p:spPr>
        <p:txBody>
          <a:bodyPr/>
          <a:lstStyle/>
          <a:p>
            <a:pPr eaLnBrk="1" hangingPunct="1"/>
            <a:r>
              <a:rPr lang="en-US" smtClean="0"/>
              <a:t>Eventually our MP finds the fault</a:t>
            </a:r>
          </a:p>
          <a:p>
            <a:pPr eaLnBrk="1" hangingPunct="1"/>
            <a:r>
              <a:rPr lang="en-US" smtClean="0"/>
              <a:t>A huge problem remains</a:t>
            </a:r>
          </a:p>
          <a:p>
            <a:pPr lvl="1" eaLnBrk="1" hangingPunct="1"/>
            <a:r>
              <a:rPr lang="en-US" smtClean="0"/>
              <a:t>How to fix the fault, without breaking something else</a:t>
            </a:r>
          </a:p>
          <a:p>
            <a:pPr eaLnBrk="1" hangingPunct="1"/>
            <a:r>
              <a:rPr lang="en-US" smtClean="0"/>
              <a:t>If the documentation were “good”</a:t>
            </a:r>
          </a:p>
          <a:p>
            <a:pPr lvl="1" eaLnBrk="1" hangingPunct="1"/>
            <a:r>
              <a:rPr lang="en-US" smtClean="0"/>
              <a:t>Consult it prior to generating a “fix”</a:t>
            </a:r>
          </a:p>
          <a:p>
            <a:pPr eaLnBrk="1" hangingPunct="1"/>
            <a:r>
              <a:rPr lang="en-US" smtClean="0"/>
              <a:t>But it won’t be</a:t>
            </a:r>
          </a:p>
          <a:p>
            <a:pPr lvl="1" eaLnBrk="1" hangingPunct="1"/>
            <a:r>
              <a:rPr lang="en-US" smtClean="0"/>
              <a:t>The MP has only the source code upon which to rely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4D23DD9C-1872-4215-9BDE-7947CED9B6F7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Scenario (cont)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So, with great trepidation, our MP </a:t>
            </a:r>
          </a:p>
          <a:p>
            <a:pPr lvl="1" eaLnBrk="1" hangingPunct="1"/>
            <a:r>
              <a:rPr lang="en-US" smtClean="0"/>
              <a:t>Reads and tries to understand the code</a:t>
            </a:r>
          </a:p>
          <a:p>
            <a:pPr lvl="1" eaLnBrk="1" hangingPunct="1"/>
            <a:r>
              <a:rPr lang="en-US" smtClean="0"/>
              <a:t>Makes some changes to the source code</a:t>
            </a:r>
          </a:p>
          <a:p>
            <a:pPr eaLnBrk="1" hangingPunct="1"/>
            <a:r>
              <a:rPr lang="en-US" smtClean="0"/>
              <a:t>Tests with the tests that he used to reproduce the error</a:t>
            </a:r>
          </a:p>
          <a:p>
            <a:pPr lvl="1" eaLnBrk="1" hangingPunct="1"/>
            <a:r>
              <a:rPr lang="en-US" smtClean="0"/>
              <a:t>Hopefully, the defect is gone</a:t>
            </a:r>
          </a:p>
          <a:p>
            <a:pPr eaLnBrk="1" hangingPunct="1"/>
            <a:r>
              <a:rPr lang="en-US" smtClean="0"/>
              <a:t>Reruns the entire regression test suite</a:t>
            </a:r>
          </a:p>
          <a:p>
            <a:pPr lvl="1" eaLnBrk="1" hangingPunct="1"/>
            <a:r>
              <a:rPr lang="en-US" smtClean="0"/>
              <a:t>You know that there will be problems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2C7FE5BF-19F2-46BB-B8E1-9D9485AC6C14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Scenario (cont)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Add the additional tests to the test suite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Documents all changes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Changes to the requirements documents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Changes to the design documents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Adds comments to the source code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Before moving on to the next, and always more critical defect report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Yeah, right  -  I have some prime ocean-side property in Kansas for you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BA12C6BF-9834-45DD-AB3F-A3B805E4A063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Scenario (cont)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achieve this, our MP must</a:t>
            </a:r>
          </a:p>
          <a:p>
            <a:pPr lvl="1" eaLnBrk="1" hangingPunct="1"/>
            <a:r>
              <a:rPr lang="en-US" smtClean="0"/>
              <a:t>Be a Dr. House class diagnostician</a:t>
            </a:r>
          </a:p>
          <a:p>
            <a:pPr lvl="1" eaLnBrk="1" hangingPunct="1"/>
            <a:r>
              <a:rPr lang="en-US" smtClean="0"/>
              <a:t>Be a coder extraordinaire </a:t>
            </a:r>
          </a:p>
          <a:p>
            <a:pPr lvl="1" eaLnBrk="1" hangingPunct="1"/>
            <a:r>
              <a:rPr lang="en-US" smtClean="0"/>
              <a:t>Have excellent testing skills</a:t>
            </a:r>
          </a:p>
          <a:p>
            <a:pPr lvl="1" eaLnBrk="1" hangingPunct="1"/>
            <a:r>
              <a:rPr lang="en-US" smtClean="0"/>
              <a:t>Have great documentation skills</a:t>
            </a:r>
          </a:p>
          <a:p>
            <a:pPr eaLnBrk="1" hangingPunct="1"/>
            <a:r>
              <a:rPr lang="en-US" smtClean="0"/>
              <a:t>Dare I mention the talent pool again?</a:t>
            </a:r>
          </a:p>
          <a:p>
            <a:pPr eaLnBrk="1" hangingPunct="1"/>
            <a:r>
              <a:rPr lang="en-US" smtClean="0"/>
              <a:t>What lifecycle model does this process most closely resemble?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of Process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MP must devise a test to induce the failure in the system, which reproduces the fault</a:t>
            </a:r>
          </a:p>
          <a:p>
            <a:r>
              <a:rPr lang="en-US" smtClean="0"/>
              <a:t>Uncover the fault which lead to the failure</a:t>
            </a:r>
          </a:p>
          <a:p>
            <a:r>
              <a:rPr lang="en-US" smtClean="0"/>
              <a:t>Repair the fault</a:t>
            </a:r>
          </a:p>
          <a:p>
            <a:r>
              <a:rPr lang="en-US" smtClean="0"/>
              <a:t>Rerun complete regression test suite</a:t>
            </a:r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8607A3D4-D68B-4840-876B-AEB03C1F0B0B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DFCE87AD-8919-4AB5-8FE7-F1981D748C97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Change Orders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Similar process must occur when the maintenance programmer gets a change order for</a:t>
            </a:r>
          </a:p>
          <a:p>
            <a:pPr lvl="1" eaLnBrk="1" hangingPunct="1"/>
            <a:r>
              <a:rPr lang="en-US" sz="2400" smtClean="0"/>
              <a:t>Adaptive maintenance</a:t>
            </a:r>
          </a:p>
          <a:p>
            <a:pPr lvl="1" eaLnBrk="1" hangingPunct="1"/>
            <a:r>
              <a:rPr lang="en-US" sz="2400" smtClean="0"/>
              <a:t>Perfective maintenance</a:t>
            </a:r>
          </a:p>
          <a:p>
            <a:pPr eaLnBrk="1" hangingPunct="1"/>
            <a:r>
              <a:rPr lang="en-US" sz="2800" smtClean="0"/>
              <a:t>When the product was developed, specialists produced</a:t>
            </a:r>
          </a:p>
          <a:p>
            <a:pPr lvl="1" eaLnBrk="1" hangingPunct="1"/>
            <a:r>
              <a:rPr lang="en-US" sz="2400" smtClean="0"/>
              <a:t>Specification</a:t>
            </a:r>
          </a:p>
          <a:p>
            <a:pPr lvl="1" eaLnBrk="1" hangingPunct="1"/>
            <a:r>
              <a:rPr lang="en-US" sz="2400" smtClean="0"/>
              <a:t>Design</a:t>
            </a:r>
          </a:p>
          <a:p>
            <a:pPr lvl="1" eaLnBrk="1" hangingPunct="1"/>
            <a:r>
              <a:rPr lang="en-US" sz="2400" smtClean="0"/>
              <a:t>Implementation</a:t>
            </a:r>
          </a:p>
          <a:p>
            <a:pPr lvl="1" eaLnBrk="1" hangingPunct="1"/>
            <a:endParaRPr lang="en-US" sz="24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06C1E85A-AA34-48F0-B907-80727FAACB36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Change Orders (cont)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However, our MP</a:t>
            </a:r>
          </a:p>
          <a:p>
            <a:pPr lvl="1" eaLnBrk="1" hangingPunct="1"/>
            <a:r>
              <a:rPr lang="en-US" smtClean="0"/>
              <a:t>Must do all of the above</a:t>
            </a:r>
          </a:p>
          <a:p>
            <a:pPr eaLnBrk="1" hangingPunct="1"/>
            <a:r>
              <a:rPr lang="en-US" smtClean="0"/>
              <a:t>Plus</a:t>
            </a:r>
          </a:p>
          <a:p>
            <a:pPr lvl="1" eaLnBrk="1" hangingPunct="1"/>
            <a:r>
              <a:rPr lang="en-US" smtClean="0"/>
              <a:t>Testing</a:t>
            </a:r>
          </a:p>
          <a:p>
            <a:pPr lvl="2" eaLnBrk="1" hangingPunct="1"/>
            <a:r>
              <a:rPr lang="en-US" smtClean="0"/>
              <a:t>SQA representative may (should) be involved</a:t>
            </a:r>
          </a:p>
          <a:p>
            <a:pPr lvl="1" eaLnBrk="1" hangingPunct="1"/>
            <a:r>
              <a:rPr lang="en-US" smtClean="0"/>
              <a:t>Documentation</a:t>
            </a:r>
          </a:p>
          <a:p>
            <a:pPr eaLnBrk="1" hangingPunct="1"/>
            <a:r>
              <a:rPr lang="en-US" smtClean="0"/>
              <a:t>Is maintenance a good place for the “newbies” and the less competent?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ED6FBA89-E07F-4D44-85E9-070D751F7928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Where Have All the Flowers Gone?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/>
            <a:r>
              <a:rPr lang="en-US" smtClean="0"/>
              <a:t>The MP’s life is not a joyous one</a:t>
            </a:r>
          </a:p>
          <a:p>
            <a:pPr lvl="1" eaLnBrk="1" hangingPunct="1"/>
            <a:r>
              <a:rPr lang="en-US" smtClean="0"/>
              <a:t>MP deals with unhappy users</a:t>
            </a:r>
          </a:p>
          <a:p>
            <a:pPr lvl="1" eaLnBrk="1" hangingPunct="1"/>
            <a:r>
              <a:rPr lang="en-US" smtClean="0"/>
              <a:t>Problems (initially) traceable to developers not MP</a:t>
            </a:r>
          </a:p>
          <a:p>
            <a:pPr lvl="1" eaLnBrk="1" hangingPunct="1"/>
            <a:r>
              <a:rPr lang="en-US" smtClean="0"/>
              <a:t>The code may be poorly written (or have been degraded)</a:t>
            </a:r>
          </a:p>
          <a:p>
            <a:pPr lvl="1" eaLnBrk="1" hangingPunct="1"/>
            <a:r>
              <a:rPr lang="en-US" smtClean="0"/>
              <a:t>High stress</a:t>
            </a:r>
          </a:p>
          <a:p>
            <a:pPr lvl="2" eaLnBrk="1" hangingPunct="1"/>
            <a:r>
              <a:rPr lang="en-US" smtClean="0"/>
              <a:t>Poor maintenance -&gt; no repeat business</a:t>
            </a:r>
          </a:p>
          <a:p>
            <a:pPr lvl="1" eaLnBrk="1" hangingPunct="1"/>
            <a:r>
              <a:rPr lang="en-US" smtClean="0"/>
              <a:t>Most developers hate maintenance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B6942138-31C5-4106-9848-E3E8F9A8010D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worry about maintenance?</a:t>
            </a:r>
          </a:p>
          <a:p>
            <a:pPr eaLnBrk="1" hangingPunct="1"/>
            <a:r>
              <a:rPr lang="en-US" smtClean="0"/>
              <a:t>Issues for maintenance programmers</a:t>
            </a:r>
          </a:p>
          <a:p>
            <a:pPr eaLnBrk="1" hangingPunct="1"/>
            <a:r>
              <a:rPr lang="en-US" smtClean="0"/>
              <a:t>Maintenance skills vs. development skills</a:t>
            </a:r>
          </a:p>
          <a:p>
            <a:pPr eaLnBrk="1" hangingPunct="1"/>
            <a:r>
              <a:rPr lang="en-US" smtClean="0"/>
              <a:t>Reverse engineering</a:t>
            </a:r>
          </a:p>
          <a:p>
            <a:pPr eaLnBrk="1" hangingPunct="1"/>
            <a:r>
              <a:rPr lang="en-US" smtClean="0"/>
              <a:t>Testing issues during maintenance</a:t>
            </a:r>
          </a:p>
          <a:p>
            <a:pPr eaLnBrk="1" hangingPunct="1"/>
            <a:r>
              <a:rPr lang="en-US" smtClean="0"/>
              <a:t>Summary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EE0D0FAD-55B2-4AE3-837A-A6088A150653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Flowers (cont)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brief,</a:t>
            </a:r>
          </a:p>
          <a:p>
            <a:pPr lvl="1" eaLnBrk="1" hangingPunct="1"/>
            <a:r>
              <a:rPr lang="en-US" smtClean="0"/>
              <a:t>Maintenance is the hardest and least rewarding aspect of software engineering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7AB034CE-77D7-4C78-AFC4-7A2942BE80DE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 Quality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 more changes there 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more the product deviates from its original design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more difficult further changes become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Documentation becomes even less reliable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 major rework of some portion may be needed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Regression testing files may not be current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But should strive to keep code maintainability high for the future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5E62C500-6B9E-45E9-8E26-96FCB02CAA54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Odious Customer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customer / user will generate lots of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Defect reports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Change requests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Change is more difficult to handle than during the requirements workflow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required response time is always short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Remember the customer is paying “big bucks” for maintenance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Customer expects service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Customer is the 1200 pound gorilla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24AD1884-E72F-4203-B390-91F24903A6E8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Reverse Engineering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If you have only the source code, or the documentation is hopelessly out of date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Reverse engineering the design (or requirements) is the only solution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Start with the source code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Recreate the design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No terribly difficult, but time consuming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Recreate the specifications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Extremely difficult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Only have the executable?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F366317A-A50F-46E6-A02F-0D53453BDBD3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Testing During Maintenance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Regression testing is mandatory</a:t>
            </a:r>
          </a:p>
          <a:p>
            <a:pPr lvl="1" eaLnBrk="1" hangingPunct="1"/>
            <a:r>
              <a:rPr lang="en-US" smtClean="0"/>
              <a:t>Complete test suite in electronic form</a:t>
            </a:r>
          </a:p>
          <a:p>
            <a:pPr lvl="2" eaLnBrk="1" hangingPunct="1"/>
            <a:r>
              <a:rPr lang="en-US" smtClean="0"/>
              <a:t>Tests</a:t>
            </a:r>
          </a:p>
          <a:p>
            <a:pPr lvl="2" eaLnBrk="1" hangingPunct="1"/>
            <a:r>
              <a:rPr lang="en-US" smtClean="0"/>
              <a:t>Expected results</a:t>
            </a:r>
          </a:p>
          <a:p>
            <a:pPr lvl="1" eaLnBrk="1" hangingPunct="1"/>
            <a:r>
              <a:rPr lang="en-US" smtClean="0"/>
              <a:t>Test suite must be maintained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Maintenance Process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r>
              <a:rPr lang="en-US" smtClean="0"/>
              <a:t>SCRUM – an agile process</a:t>
            </a:r>
          </a:p>
          <a:p>
            <a:r>
              <a:rPr lang="en-US" smtClean="0"/>
              <a:t>An iterative method applied to each change</a:t>
            </a:r>
          </a:p>
          <a:p>
            <a:r>
              <a:rPr lang="en-US" smtClean="0"/>
              <a:t>Four phases</a:t>
            </a:r>
          </a:p>
          <a:p>
            <a:pPr lvl="1"/>
            <a:r>
              <a:rPr lang="en-US" smtClean="0"/>
              <a:t>Planning – define change, estimate cost, schedule</a:t>
            </a:r>
          </a:p>
          <a:p>
            <a:pPr lvl="1"/>
            <a:r>
              <a:rPr lang="en-US" smtClean="0"/>
              <a:t>Architecture – adapt the design to accommodate the changes</a:t>
            </a:r>
          </a:p>
          <a:p>
            <a:pPr lvl="1"/>
            <a:r>
              <a:rPr lang="en-US" smtClean="0"/>
              <a:t>Development sprints – implement the changes</a:t>
            </a:r>
          </a:p>
          <a:p>
            <a:pPr lvl="1"/>
            <a:r>
              <a:rPr lang="en-US" smtClean="0"/>
              <a:t>Closure – plan for release of iteration</a:t>
            </a:r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76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63CC4B6A-FC21-4949-B3EC-AFE13204CB8C}" type="slidenum">
              <a:rPr lang="en-US" sz="1400" smtClean="0">
                <a:latin typeface="Arial" charset="0"/>
              </a:rPr>
              <a:pPr eaLnBrk="1" hangingPunct="1"/>
              <a:t>25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8451D635-870E-458A-B289-94F231404B6E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Maintenance is at least as demanding as development</a:t>
            </a:r>
          </a:p>
          <a:p>
            <a:pPr lvl="1" eaLnBrk="1" hangingPunct="1"/>
            <a:r>
              <a:rPr lang="en-US" smtClean="0"/>
              <a:t>But probably harder since MP must have all the skills of the “experts” used during development</a:t>
            </a:r>
          </a:p>
          <a:p>
            <a:pPr eaLnBrk="1" hangingPunct="1"/>
            <a:r>
              <a:rPr lang="en-US" smtClean="0"/>
              <a:t>But, developers are</a:t>
            </a:r>
          </a:p>
          <a:p>
            <a:pPr lvl="1" eaLnBrk="1" hangingPunct="1"/>
            <a:r>
              <a:rPr lang="en-US" smtClean="0"/>
              <a:t>More highly respected</a:t>
            </a:r>
          </a:p>
          <a:p>
            <a:pPr lvl="1" eaLnBrk="1" hangingPunct="1"/>
            <a:r>
              <a:rPr lang="en-US" smtClean="0"/>
              <a:t>Better paid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4682B40B-1200-4936-9513-90C98C5CD2DA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Worry about Maintenance?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What is maintenance?</a:t>
            </a:r>
          </a:p>
          <a:p>
            <a:pPr lvl="1" eaLnBrk="1" hangingPunct="1"/>
            <a:r>
              <a:rPr lang="en-US" sz="2400" smtClean="0"/>
              <a:t> Any change to a product that has passed acceptance testing</a:t>
            </a:r>
          </a:p>
          <a:p>
            <a:pPr eaLnBrk="1" hangingPunct="1"/>
            <a:r>
              <a:rPr lang="en-US" sz="2800" smtClean="0"/>
              <a:t>Why worry?</a:t>
            </a:r>
          </a:p>
          <a:p>
            <a:pPr lvl="1" eaLnBrk="1" hangingPunct="1"/>
            <a:r>
              <a:rPr lang="en-US" sz="2400" smtClean="0"/>
              <a:t>Maintenance is the largest percentage of total system cost - 2X to 3X development cost</a:t>
            </a:r>
          </a:p>
          <a:p>
            <a:pPr lvl="1" eaLnBrk="1" hangingPunct="1"/>
            <a:r>
              <a:rPr lang="en-US" sz="2400" smtClean="0"/>
              <a:t>Cost to find and fix a fault in maintenance is by far the greatest of all workflows</a:t>
            </a:r>
          </a:p>
          <a:p>
            <a:pPr eaLnBrk="1" hangingPunct="1"/>
            <a:r>
              <a:rPr lang="en-US" sz="2800" smtClean="0"/>
              <a:t>Main challenge for maintenance team</a:t>
            </a:r>
          </a:p>
          <a:p>
            <a:pPr lvl="1" eaLnBrk="1" hangingPunct="1"/>
            <a:r>
              <a:rPr lang="en-US" sz="2400" smtClean="0"/>
              <a:t>How to maintain, without destroying the product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Horror Story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City of Toronto lost nearly $700,000 in pet fees when nearly one-half of pet owners were not billed</a:t>
            </a:r>
          </a:p>
          <a:p>
            <a:pPr lvl="1"/>
            <a:r>
              <a:rPr lang="en-US" smtClean="0"/>
              <a:t>Early 2000, layoffs in the city’s computer support staff resulted in the dismissal of the only maintenance programmers experienced in the application</a:t>
            </a:r>
          </a:p>
          <a:p>
            <a:pPr lvl="1"/>
            <a:r>
              <a:rPr lang="en-US" smtClean="0"/>
              <a:t>A major crash left the city with no one who could quickly restore operations</a:t>
            </a: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990988A5-8818-41AA-BCBB-2FB573A44452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B944DAD9-3090-493E-8FFC-99A35FAAFEC2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Four Categories of Maintenance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Corrective</a:t>
            </a:r>
          </a:p>
          <a:p>
            <a:pPr lvl="1" eaLnBrk="1" hangingPunct="1"/>
            <a:r>
              <a:rPr lang="en-US" smtClean="0"/>
              <a:t>Find and fix any remaining faults</a:t>
            </a:r>
          </a:p>
          <a:p>
            <a:pPr eaLnBrk="1" hangingPunct="1"/>
            <a:r>
              <a:rPr lang="en-US" smtClean="0"/>
              <a:t>Perfective</a:t>
            </a:r>
          </a:p>
          <a:p>
            <a:pPr lvl="1" eaLnBrk="1" hangingPunct="1"/>
            <a:r>
              <a:rPr lang="en-US" smtClean="0"/>
              <a:t>Business environment is constantly changing</a:t>
            </a:r>
          </a:p>
          <a:p>
            <a:pPr lvl="2" eaLnBrk="1" hangingPunct="1"/>
            <a:r>
              <a:rPr lang="en-US" smtClean="0"/>
              <a:t>Additional functionality</a:t>
            </a:r>
          </a:p>
          <a:p>
            <a:pPr eaLnBrk="1" hangingPunct="1"/>
            <a:r>
              <a:rPr lang="en-US" smtClean="0"/>
              <a:t>Adaptive</a:t>
            </a:r>
          </a:p>
          <a:p>
            <a:pPr lvl="2" eaLnBrk="1" hangingPunct="1"/>
            <a:r>
              <a:rPr lang="en-US" smtClean="0"/>
              <a:t>New platform - e.g. Move to new version of OS; </a:t>
            </a:r>
          </a:p>
          <a:p>
            <a:pPr lvl="2" eaLnBrk="1" hangingPunct="1"/>
            <a:r>
              <a:rPr lang="en-US" smtClean="0"/>
              <a:t>Non business change - tax code, ZIP + 4</a:t>
            </a:r>
          </a:p>
          <a:p>
            <a:pPr lvl="2" eaLnBrk="1" hangingPunct="1"/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Categories of Maintenance (cont)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Preventative</a:t>
            </a:r>
          </a:p>
          <a:p>
            <a:pPr lvl="1"/>
            <a:r>
              <a:rPr lang="en-US" smtClean="0"/>
              <a:t>Activities designed to increase the maintainability of the system – refactoring, updating documentation (external and internal)</a:t>
            </a:r>
          </a:p>
          <a:p>
            <a:pPr lvl="1"/>
            <a:endParaRPr lang="en-US" smtClean="0"/>
          </a:p>
          <a:p>
            <a:pPr lvl="1">
              <a:buFontTx/>
              <a:buNone/>
            </a:pPr>
            <a:r>
              <a:rPr lang="en-US" smtClean="0"/>
              <a:t>	</a:t>
            </a:r>
            <a:r>
              <a:rPr lang="en-US" smtClean="0">
                <a:solidFill>
                  <a:srgbClr val="FFC000"/>
                </a:solidFill>
              </a:rPr>
              <a:t>The first three categories increase the complexity of the product; the fourth attempts to reduce complexity</a:t>
            </a:r>
            <a:r>
              <a:rPr lang="en-US" smtClean="0"/>
              <a:t> </a:t>
            </a: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CEF61416-B142-435A-AE71-75632178A1EA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34D26A1E-0AD1-487E-AC2A-315316A2E59E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153400" cy="762000"/>
          </a:xfrm>
        </p:spPr>
        <p:txBody>
          <a:bodyPr/>
          <a:lstStyle/>
          <a:p>
            <a:pPr eaLnBrk="1" hangingPunct="1"/>
            <a:r>
              <a:rPr lang="en-US" sz="4000" smtClean="0"/>
              <a:t>Constraints on Maintenance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Despite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Fraction of total product cost, resulting in maintenance being a major revenue source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difficulty of maintenance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Incorporates all the other workflows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Historically (still true today) maintenance 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home of  “newbie”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Elephant burial ground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Less competent programmers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 Error, Failure Fault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Error  -  A discrepancy between an actual value and a expected value</a:t>
            </a:r>
          </a:p>
          <a:p>
            <a:pPr eaLnBrk="1" hangingPunct="1"/>
            <a:r>
              <a:rPr lang="en-US" sz="2800" smtClean="0"/>
              <a:t>Failure  -  Inability for the system to perform according to specifications </a:t>
            </a:r>
          </a:p>
          <a:p>
            <a:pPr eaLnBrk="1" hangingPunct="1"/>
            <a:r>
              <a:rPr lang="en-US" sz="2800" smtClean="0"/>
              <a:t>Fault  -  A condition that causes the system to fail</a:t>
            </a:r>
          </a:p>
          <a:p>
            <a:pPr eaLnBrk="1" hangingPunct="1"/>
            <a:r>
              <a:rPr lang="en-US" sz="2800" smtClean="0"/>
              <a:t>If an error is observed, then a failure must have occurred</a:t>
            </a:r>
          </a:p>
          <a:p>
            <a:pPr eaLnBrk="1" hangingPunct="1"/>
            <a:r>
              <a:rPr lang="en-US" sz="2800" smtClean="0">
                <a:cs typeface="Times New Roman" charset="0"/>
              </a:rPr>
              <a:t>If a failure has occurred, then there must be a fault in the system</a:t>
            </a:r>
            <a:r>
              <a:rPr lang="en-US" sz="2800" smtClean="0"/>
              <a:t> </a:t>
            </a:r>
          </a:p>
          <a:p>
            <a:endParaRPr lang="en-US" smtClean="0"/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814B6D62-2A0D-4DB1-840F-A885C2D9CA1F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12 - </a:t>
            </a:r>
            <a:fld id="{0548BD2A-2392-4E2F-9EB5-3463E276DB03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Typical Maintenance Scenario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Maintenance programmer (MP) is given a defect report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Defect = “Sumthin ain’t right”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How does the MP proceed?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MP needs to reproduce the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Determine wherein the problem lies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Documentation - requirements, design, user manual, reference manual, …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Code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Maybe no problem at all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733</TotalTime>
  <Words>1321</Words>
  <Application>Microsoft Office PowerPoint</Application>
  <PresentationFormat>On-screen Show (4:3)</PresentationFormat>
  <Paragraphs>263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Fireball</vt:lpstr>
      <vt:lpstr>Lecture 12 Maintenance </vt:lpstr>
      <vt:lpstr>Overview</vt:lpstr>
      <vt:lpstr>Why Worry about Maintenance?</vt:lpstr>
      <vt:lpstr>Horror Story</vt:lpstr>
      <vt:lpstr>Four Categories of Maintenance</vt:lpstr>
      <vt:lpstr>Categories of Maintenance (cont)</vt:lpstr>
      <vt:lpstr>Constraints on Maintenance</vt:lpstr>
      <vt:lpstr>Recall Error, Failure Fault</vt:lpstr>
      <vt:lpstr>A Typical Maintenance Scenario</vt:lpstr>
      <vt:lpstr>Scenario (cont)</vt:lpstr>
      <vt:lpstr>Scenario (cont)</vt:lpstr>
      <vt:lpstr>Scenario (cont)</vt:lpstr>
      <vt:lpstr>Scenario (cont)</vt:lpstr>
      <vt:lpstr>Scenario (cont)</vt:lpstr>
      <vt:lpstr>Scenario (cont)</vt:lpstr>
      <vt:lpstr>Summary of Process</vt:lpstr>
      <vt:lpstr>Change Orders</vt:lpstr>
      <vt:lpstr>Change Orders (cont)</vt:lpstr>
      <vt:lpstr>Where Have All the Flowers Gone?</vt:lpstr>
      <vt:lpstr>Flowers (cont)</vt:lpstr>
      <vt:lpstr>Product Quality</vt:lpstr>
      <vt:lpstr>The Odious Customer</vt:lpstr>
      <vt:lpstr>Reverse Engineering</vt:lpstr>
      <vt:lpstr>Testing During Maintenance</vt:lpstr>
      <vt:lpstr>A Maintenance Process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Life-Cycle Models</dc:title>
  <dc:creator>Bill</dc:creator>
  <cp:lastModifiedBy>Bill</cp:lastModifiedBy>
  <cp:revision>41</cp:revision>
  <cp:lastPrinted>1601-01-01T00:00:00Z</cp:lastPrinted>
  <dcterms:created xsi:type="dcterms:W3CDTF">2003-01-26T23:29:36Z</dcterms:created>
  <dcterms:modified xsi:type="dcterms:W3CDTF">2014-08-23T17:42:24Z</dcterms:modified>
</cp:coreProperties>
</file>